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4" r:id="rId2"/>
    <p:sldId id="371" r:id="rId3"/>
    <p:sldId id="336" r:id="rId4"/>
    <p:sldId id="331" r:id="rId5"/>
    <p:sldId id="376" r:id="rId6"/>
    <p:sldId id="375" r:id="rId7"/>
    <p:sldId id="293" r:id="rId8"/>
    <p:sldId id="350" r:id="rId9"/>
    <p:sldId id="351" r:id="rId10"/>
    <p:sldId id="353" r:id="rId11"/>
    <p:sldId id="366" r:id="rId12"/>
    <p:sldId id="356" r:id="rId13"/>
    <p:sldId id="357" r:id="rId14"/>
    <p:sldId id="367" r:id="rId15"/>
    <p:sldId id="358" r:id="rId16"/>
    <p:sldId id="360" r:id="rId17"/>
    <p:sldId id="359" r:id="rId18"/>
    <p:sldId id="369" r:id="rId19"/>
    <p:sldId id="370" r:id="rId20"/>
    <p:sldId id="372" r:id="rId21"/>
    <p:sldId id="368" r:id="rId22"/>
    <p:sldId id="362" r:id="rId23"/>
    <p:sldId id="363" r:id="rId2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66"/>
    <a:srgbClr val="CC33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2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D93B42B-8A05-4CC0-B91F-9F09B9B63A11}" type="datetimeFigureOut">
              <a:rPr lang="ja-JP" altLang="en-US"/>
              <a:pPr>
                <a:defRPr/>
              </a:pPr>
              <a:t>2015/2/4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F752C27-14C0-4348-9AAB-A0C7B25BC401}"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B091AE-37FE-46DD-B125-78FA5A091871}" type="datetimeFigureOut">
              <a:rPr lang="ja-JP" altLang="en-US"/>
              <a:pPr>
                <a:defRPr/>
              </a:pPr>
              <a:t>2015/2/4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A827A7-F1EA-4CB0-A260-CD43FF387C8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96171F2-B55E-4779-9A07-6007E2ECAB0C}" type="datetimeFigureOut">
              <a:rPr lang="ja-JP" altLang="en-US"/>
              <a:pPr>
                <a:defRPr/>
              </a:pPr>
              <a:t>2015/2/4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B625F1-11E3-4227-B2FE-020B7FC12CA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7E6CF6-261B-411F-A4CF-BEC2F863161B}" type="datetimeFigureOut">
              <a:rPr lang="ja-JP" altLang="en-US"/>
              <a:pPr>
                <a:defRPr/>
              </a:pPr>
              <a:t>2015/2/4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CE6032F-7614-4BA7-9AFE-CDCE00A10175}"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1181ACD-C417-42C5-BF45-6E73E7F9FFB6}" type="datetimeFigureOut">
              <a:rPr lang="ja-JP" altLang="en-US"/>
              <a:pPr>
                <a:defRPr/>
              </a:pPr>
              <a:t>2015/2/4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6E97B38-9F6C-4137-827E-93DBCD9D618F}"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6071608-B766-47D9-9DA9-8F393947D34D}" type="datetimeFigureOut">
              <a:rPr lang="ja-JP" altLang="en-US"/>
              <a:pPr>
                <a:defRPr/>
              </a:pPr>
              <a:t>2015/2/4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1268E7-90B2-412E-9AF5-01F8F805338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1C040EC-7498-4649-8337-1B45CBAB593E}" type="datetimeFigureOut">
              <a:rPr lang="ja-JP" altLang="en-US"/>
              <a:pPr>
                <a:defRPr/>
              </a:pPr>
              <a:t>2015/2/4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A69F784-2B9E-4E40-AD8F-58AEEBEF6BA0}"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3B07014-9687-49A0-8338-6FAD9AF642D5}" type="datetimeFigureOut">
              <a:rPr lang="ja-JP" altLang="en-US"/>
              <a:pPr>
                <a:defRPr/>
              </a:pPr>
              <a:t>2015/2/4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3F9641C-70B8-42C1-A4EB-175158C9FC0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7E1708C-444A-4284-920C-12A2E3B40D48}" type="datetimeFigureOut">
              <a:rPr lang="ja-JP" altLang="en-US"/>
              <a:pPr>
                <a:defRPr/>
              </a:pPr>
              <a:t>2015/2/4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BF494154-5BCD-473F-A3F8-930757B8790E}"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60BC46E-1C96-4089-B8EE-AFDD582EDEFE}" type="datetimeFigureOut">
              <a:rPr lang="ja-JP" altLang="en-US"/>
              <a:pPr>
                <a:defRPr/>
              </a:pPr>
              <a:t>2015/2/4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9227551-F809-497B-8939-8D81C804730C}"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0D08084-6CA6-4986-9024-A327B3C44F34}" type="datetimeFigureOut">
              <a:rPr lang="ja-JP" altLang="en-US"/>
              <a:pPr>
                <a:defRPr/>
              </a:pPr>
              <a:t>2015/2/4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1B40AED-FFCB-4E95-A70D-6B475CBDC40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8F12E9A-474C-4D66-A9A8-6BACE5485C33}" type="datetimeFigureOut">
              <a:rPr lang="ja-JP" altLang="en-US"/>
              <a:pPr>
                <a:defRPr/>
              </a:pPr>
              <a:t>2015/2/4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AE3D87D-1BF1-469D-B3B0-225B5D1B2DD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1"/>
            <a:ext cx="7772400" cy="1512167"/>
          </a:xfrm>
        </p:spPr>
        <p:txBody>
          <a:bodyPr/>
          <a:lstStyle/>
          <a:p>
            <a:r>
              <a:rPr kumimoji="1" lang="ja-JP" altLang="en-US" sz="3600" dirty="0" smtClean="0"/>
              <a:t>温度を気体分子の運動として理解する</a:t>
            </a:r>
            <a:endParaRPr kumimoji="1" lang="ja-JP" altLang="en-US" sz="3600" dirty="0"/>
          </a:p>
        </p:txBody>
      </p:sp>
      <p:sp>
        <p:nvSpPr>
          <p:cNvPr id="3" name="サブタイトル 2"/>
          <p:cNvSpPr>
            <a:spLocks noGrp="1"/>
          </p:cNvSpPr>
          <p:nvPr>
            <p:ph type="subTitle" idx="1"/>
          </p:nvPr>
        </p:nvSpPr>
        <p:spPr>
          <a:xfrm>
            <a:off x="1371600" y="3068960"/>
            <a:ext cx="6400800" cy="2736304"/>
          </a:xfrm>
        </p:spPr>
        <p:txBody>
          <a:bodyPr/>
          <a:lstStyle/>
          <a:p>
            <a:r>
              <a:rPr lang="ja-JP" altLang="en-US" dirty="0" smtClean="0">
                <a:solidFill>
                  <a:schemeClr val="tx1"/>
                </a:solidFill>
              </a:rPr>
              <a:t>原子論的自然観の確立を目指す</a:t>
            </a:r>
          </a:p>
          <a:p>
            <a:endParaRPr lang="ja-JP" altLang="en-US" dirty="0">
              <a:solidFill>
                <a:schemeClr val="tx1"/>
              </a:solidFill>
            </a:endParaRPr>
          </a:p>
          <a:p>
            <a:r>
              <a:rPr lang="ja-JP" altLang="en-US" sz="2400" dirty="0" smtClean="0">
                <a:solidFill>
                  <a:schemeClr val="tx1"/>
                </a:solidFill>
              </a:rPr>
              <a:t>２０１２年１０月６日（土）</a:t>
            </a:r>
          </a:p>
          <a:p>
            <a:r>
              <a:rPr lang="ja-JP" altLang="en-US" sz="2400" dirty="0" smtClean="0">
                <a:solidFill>
                  <a:schemeClr val="tx1"/>
                </a:solidFill>
              </a:rPr>
              <a:t>上小教研理科分科会</a:t>
            </a:r>
          </a:p>
          <a:p>
            <a:r>
              <a:rPr kumimoji="1" lang="ja-JP" altLang="en-US" sz="2400" dirty="0" smtClean="0">
                <a:solidFill>
                  <a:schemeClr val="tx1"/>
                </a:solidFill>
              </a:rPr>
              <a:t>上田高校　渡辺規夫</a:t>
            </a:r>
            <a:endParaRPr kumimoji="1" lang="ja-JP" altLang="en-US" sz="2400" dirty="0">
              <a:solidFill>
                <a:schemeClr val="tx1"/>
              </a:solidFill>
            </a:endParaRPr>
          </a:p>
        </p:txBody>
      </p:sp>
    </p:spTree>
    <p:extLst>
      <p:ext uri="{BB962C8B-B14F-4D97-AF65-F5344CB8AC3E}">
        <p14:creationId xmlns:p14="http://schemas.microsoft.com/office/powerpoint/2010/main" val="391986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chemeClr val="accent1"/>
                </a:solidFill>
              </a:rPr>
              <a:t>17</a:t>
            </a:r>
            <a:r>
              <a:rPr lang="ja-JP" altLang="en-US" dirty="0" smtClean="0">
                <a:solidFill>
                  <a:schemeClr val="accent1"/>
                </a:solidFill>
              </a:rPr>
              <a:t>世紀　ロバート</a:t>
            </a:r>
            <a:r>
              <a:rPr lang="ja-JP" altLang="en-US" dirty="0">
                <a:solidFill>
                  <a:schemeClr val="accent1"/>
                </a:solidFill>
              </a:rPr>
              <a:t>・フックの</a:t>
            </a:r>
            <a:r>
              <a:rPr lang="ja-JP" altLang="en-US" dirty="0" smtClean="0">
                <a:solidFill>
                  <a:schemeClr val="accent1"/>
                </a:solidFill>
              </a:rPr>
              <a:t>原子論</a:t>
            </a:r>
            <a:endParaRPr kumimoji="1" lang="ja-JP" altLang="en-US" dirty="0">
              <a:solidFill>
                <a:schemeClr val="accent1"/>
              </a:solidFill>
            </a:endParaRPr>
          </a:p>
        </p:txBody>
      </p:sp>
      <p:sp>
        <p:nvSpPr>
          <p:cNvPr id="3" name="コンテンツ プレースホルダー 2"/>
          <p:cNvSpPr>
            <a:spLocks noGrp="1"/>
          </p:cNvSpPr>
          <p:nvPr>
            <p:ph idx="1"/>
          </p:nvPr>
        </p:nvSpPr>
        <p:spPr/>
        <p:txBody>
          <a:bodyPr/>
          <a:lstStyle/>
          <a:p>
            <a:pPr marL="0" indent="0">
              <a:buNone/>
            </a:pPr>
            <a:r>
              <a:rPr lang="en-US" altLang="ja-JP" dirty="0" smtClean="0"/>
              <a:t>『</a:t>
            </a:r>
            <a:r>
              <a:rPr lang="ja-JP" altLang="en-US" dirty="0" smtClean="0"/>
              <a:t>ミクログラフィア</a:t>
            </a:r>
            <a:r>
              <a:rPr lang="en-US" altLang="ja-JP" dirty="0" smtClean="0"/>
              <a:t>』</a:t>
            </a:r>
            <a:r>
              <a:rPr lang="ja-JP" altLang="en-US" dirty="0" smtClean="0"/>
              <a:t>に</a:t>
            </a:r>
            <a:r>
              <a:rPr lang="ja-JP" altLang="en-US" dirty="0"/>
              <a:t>おける図</a:t>
            </a:r>
          </a:p>
          <a:p>
            <a:pPr marL="0" indent="0">
              <a:buNone/>
            </a:pPr>
            <a:r>
              <a:rPr lang="ja-JP" altLang="en-US" dirty="0"/>
              <a:t>　</a:t>
            </a:r>
            <a:r>
              <a:rPr lang="ja-JP" altLang="en-US" dirty="0" smtClean="0"/>
              <a:t>　石</a:t>
            </a:r>
            <a:r>
              <a:rPr lang="ja-JP" altLang="en-US" dirty="0"/>
              <a:t>の</a:t>
            </a:r>
            <a:r>
              <a:rPr lang="ja-JP" altLang="en-US" dirty="0" smtClean="0"/>
              <a:t>中の宝石</a:t>
            </a:r>
          </a:p>
          <a:p>
            <a:pPr marL="0" indent="0">
              <a:buNone/>
            </a:pPr>
            <a:r>
              <a:rPr lang="ja-JP" altLang="en-US" dirty="0"/>
              <a:t>　</a:t>
            </a:r>
            <a:r>
              <a:rPr lang="ja-JP" altLang="en-US" dirty="0" smtClean="0"/>
              <a:t>　結晶</a:t>
            </a:r>
            <a:r>
              <a:rPr lang="ja-JP" altLang="en-US" dirty="0"/>
              <a:t>の形は原子の配列を示している。</a:t>
            </a:r>
          </a:p>
          <a:p>
            <a:pPr marL="0" indent="0">
              <a:buNone/>
            </a:pPr>
            <a:r>
              <a:rPr lang="ja-JP" altLang="en-US" dirty="0" smtClean="0"/>
              <a:t>浮力</a:t>
            </a:r>
            <a:r>
              <a:rPr lang="ja-JP" altLang="en-US" dirty="0"/>
              <a:t>の</a:t>
            </a:r>
            <a:r>
              <a:rPr lang="ja-JP" altLang="en-US" dirty="0" smtClean="0"/>
              <a:t>説明</a:t>
            </a:r>
          </a:p>
          <a:p>
            <a:pPr marL="0" indent="0">
              <a:buNone/>
            </a:pPr>
            <a:r>
              <a:rPr lang="ja-JP" altLang="en-US" dirty="0"/>
              <a:t>　　気体・液体・固体のイメージ</a:t>
            </a:r>
          </a:p>
          <a:p>
            <a:pPr marL="0" indent="0">
              <a:buNone/>
            </a:pPr>
            <a:endParaRPr kumimoji="1" lang="ja-JP" altLang="en-US" dirty="0"/>
          </a:p>
        </p:txBody>
      </p:sp>
    </p:spTree>
    <p:extLst>
      <p:ext uri="{BB962C8B-B14F-4D97-AF65-F5344CB8AC3E}">
        <p14:creationId xmlns:p14="http://schemas.microsoft.com/office/powerpoint/2010/main" val="2310623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z="4000" dirty="0" smtClean="0">
                <a:solidFill>
                  <a:schemeClr val="accent1"/>
                </a:solidFill>
              </a:rPr>
              <a:t>ロバート</a:t>
            </a:r>
            <a:r>
              <a:rPr lang="ja-JP" altLang="en-US" sz="4000" dirty="0">
                <a:solidFill>
                  <a:schemeClr val="accent1"/>
                </a:solidFill>
              </a:rPr>
              <a:t>・</a:t>
            </a:r>
            <a:r>
              <a:rPr lang="ja-JP" altLang="en-US" sz="4000" dirty="0" smtClean="0">
                <a:solidFill>
                  <a:schemeClr val="accent1"/>
                </a:solidFill>
              </a:rPr>
              <a:t>フック</a:t>
            </a:r>
            <a:r>
              <a:rPr lang="ja-JP" altLang="en-US" sz="4000" dirty="0">
                <a:solidFill>
                  <a:schemeClr val="accent1"/>
                </a:solidFill>
              </a:rPr>
              <a:t>「</a:t>
            </a:r>
            <a:r>
              <a:rPr lang="ja-JP" altLang="en-US" sz="4000" dirty="0" smtClean="0">
                <a:solidFill>
                  <a:schemeClr val="accent1"/>
                </a:solidFill>
              </a:rPr>
              <a:t>熱は運動の一種」</a:t>
            </a:r>
            <a:endParaRPr kumimoji="1" lang="ja-JP" altLang="en-US" sz="4000" dirty="0">
              <a:solidFill>
                <a:schemeClr val="accent1"/>
              </a:solidFill>
            </a:endParaRPr>
          </a:p>
        </p:txBody>
      </p:sp>
      <p:sp>
        <p:nvSpPr>
          <p:cNvPr id="7" name="コンテンツ プレースホルダー 6"/>
          <p:cNvSpPr>
            <a:spLocks noGrp="1"/>
          </p:cNvSpPr>
          <p:nvPr>
            <p:ph idx="1"/>
          </p:nvPr>
        </p:nvSpPr>
        <p:spPr/>
        <p:txBody>
          <a:bodyPr/>
          <a:lstStyle/>
          <a:p>
            <a:pPr marL="0" indent="0">
              <a:buNone/>
            </a:pPr>
            <a:r>
              <a:rPr lang="ja-JP" altLang="en-US" dirty="0" smtClean="0"/>
              <a:t>　火打ち石の火の粉</a:t>
            </a:r>
            <a:r>
              <a:rPr kumimoji="1" lang="ja-JP" altLang="en-US" dirty="0" smtClean="0"/>
              <a:t>は石の粉か、鉄の粉か</a:t>
            </a:r>
          </a:p>
          <a:p>
            <a:pPr marL="0" indent="0">
              <a:buNone/>
            </a:pPr>
            <a:r>
              <a:rPr lang="ja-JP" altLang="en-US" dirty="0"/>
              <a:t>　</a:t>
            </a:r>
            <a:r>
              <a:rPr lang="ja-JP" altLang="en-US" dirty="0" smtClean="0"/>
              <a:t>　顕微鏡で観察すると・・・</a:t>
            </a:r>
            <a:endParaRPr kumimoji="1" lang="ja-JP" altLang="en-US" dirty="0" smtClean="0"/>
          </a:p>
          <a:p>
            <a:pPr marL="0" indent="0">
              <a:buNone/>
            </a:pPr>
            <a:r>
              <a:rPr lang="ja-JP" altLang="en-US" dirty="0"/>
              <a:t>　</a:t>
            </a:r>
            <a:r>
              <a:rPr lang="ja-JP" altLang="en-US" dirty="0" smtClean="0"/>
              <a:t>　→鉄が融けてまん丸に固まっていた。</a:t>
            </a:r>
          </a:p>
          <a:p>
            <a:pPr marL="0" indent="0">
              <a:buNone/>
            </a:pPr>
            <a:r>
              <a:rPr lang="ja-JP" altLang="en-US" dirty="0" smtClean="0"/>
              <a:t>［</a:t>
            </a:r>
            <a:r>
              <a:rPr kumimoji="1" lang="ja-JP" altLang="en-US" dirty="0" smtClean="0"/>
              <a:t>結論］</a:t>
            </a:r>
          </a:p>
          <a:p>
            <a:pPr marL="0" indent="0">
              <a:buNone/>
            </a:pPr>
            <a:r>
              <a:rPr kumimoji="1" lang="ja-JP" altLang="en-US" dirty="0" smtClean="0"/>
              <a:t>　　石と鉄の衝突の瞬間に鉄を融かすほどの熱</a:t>
            </a:r>
          </a:p>
          <a:p>
            <a:pPr marL="0" indent="0">
              <a:buNone/>
            </a:pPr>
            <a:r>
              <a:rPr lang="ja-JP" altLang="en-US" dirty="0" smtClean="0"/>
              <a:t>　　が</a:t>
            </a:r>
            <a:r>
              <a:rPr lang="ja-JP" altLang="en-US" dirty="0"/>
              <a:t>瞬間的に流入することは不可能</a:t>
            </a:r>
            <a:r>
              <a:rPr lang="ja-JP" altLang="en-US" dirty="0" smtClean="0"/>
              <a:t>。</a:t>
            </a:r>
            <a:endParaRPr kumimoji="1" lang="ja-JP" altLang="en-US" sz="2800" dirty="0" smtClean="0">
              <a:solidFill>
                <a:srgbClr val="FF0000"/>
              </a:solidFill>
            </a:endParaRPr>
          </a:p>
          <a:p>
            <a:pPr marL="0" indent="0">
              <a:buNone/>
            </a:pPr>
            <a:r>
              <a:rPr kumimoji="1" lang="ja-JP" altLang="en-US" dirty="0" smtClean="0">
                <a:solidFill>
                  <a:srgbClr val="FF0000"/>
                </a:solidFill>
              </a:rPr>
              <a:t>　熱は物質ではなく、分子の運動である。</a:t>
            </a:r>
            <a:endParaRPr kumimoji="1" lang="ja-JP" altLang="en-US" dirty="0">
              <a:solidFill>
                <a:srgbClr val="FF0000"/>
              </a:solidFill>
            </a:endParaRPr>
          </a:p>
        </p:txBody>
      </p:sp>
    </p:spTree>
    <p:extLst>
      <p:ext uri="{BB962C8B-B14F-4D97-AF65-F5344CB8AC3E}">
        <p14:creationId xmlns:p14="http://schemas.microsoft.com/office/powerpoint/2010/main" val="194916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原子論の歴史</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lstStyle/>
          <a:p>
            <a:r>
              <a:rPr kumimoji="1" lang="ja-JP" altLang="en-US" dirty="0" smtClean="0">
                <a:solidFill>
                  <a:srgbClr val="FF0000"/>
                </a:solidFill>
              </a:rPr>
              <a:t>１７世紀　単純素朴な原子論</a:t>
            </a:r>
          </a:p>
          <a:p>
            <a:r>
              <a:rPr lang="ja-JP" altLang="en-US" dirty="0" smtClean="0"/>
              <a:t>１８世紀　熱素説　熱を物質の一種と考える</a:t>
            </a:r>
          </a:p>
          <a:p>
            <a:r>
              <a:rPr kumimoji="1" lang="ja-JP" altLang="en-US" dirty="0" smtClean="0">
                <a:solidFill>
                  <a:srgbClr val="FF0000"/>
                </a:solidFill>
              </a:rPr>
              <a:t>１９世紀　原子論の復活</a:t>
            </a:r>
          </a:p>
          <a:p>
            <a:pPr marL="0" indent="0">
              <a:buNone/>
            </a:pPr>
            <a:r>
              <a:rPr lang="ja-JP" altLang="en-US" dirty="0" smtClean="0"/>
              <a:t>　　　　　　　　</a:t>
            </a:r>
            <a:r>
              <a:rPr lang="ja-JP" altLang="en-US" dirty="0" smtClean="0">
                <a:solidFill>
                  <a:srgbClr val="FF0000"/>
                </a:solidFill>
              </a:rPr>
              <a:t>ジュール</a:t>
            </a:r>
            <a:r>
              <a:rPr lang="ja-JP" altLang="en-US" dirty="0">
                <a:solidFill>
                  <a:srgbClr val="FF0000"/>
                </a:solidFill>
              </a:rPr>
              <a:t>の熱の仕事当量</a:t>
            </a:r>
          </a:p>
          <a:p>
            <a:pPr marL="0" indent="0">
              <a:buNone/>
            </a:pPr>
            <a:r>
              <a:rPr lang="ja-JP" altLang="en-US" dirty="0">
                <a:solidFill>
                  <a:srgbClr val="FF0000"/>
                </a:solidFill>
              </a:rPr>
              <a:t>　　　　　　　　マックスウェル</a:t>
            </a:r>
            <a:r>
              <a:rPr lang="ja-JP" altLang="en-US" dirty="0" smtClean="0">
                <a:solidFill>
                  <a:srgbClr val="FF0000"/>
                </a:solidFill>
              </a:rPr>
              <a:t>の気体分子運動論</a:t>
            </a:r>
            <a:endParaRPr lang="ja-JP" altLang="en-US" dirty="0">
              <a:solidFill>
                <a:srgbClr val="FF0000"/>
              </a:solidFill>
            </a:endParaRPr>
          </a:p>
          <a:p>
            <a:r>
              <a:rPr lang="ja-JP" altLang="en-US" dirty="0" smtClean="0"/>
              <a:t>１９世紀末　原子論</a:t>
            </a:r>
            <a:r>
              <a:rPr lang="ja-JP" altLang="en-US" dirty="0"/>
              <a:t>と反原子論の論争</a:t>
            </a:r>
          </a:p>
          <a:p>
            <a:pPr marL="0" indent="0">
              <a:buNone/>
            </a:pPr>
            <a:endParaRPr kumimoji="1" lang="ja-JP" altLang="en-US" dirty="0">
              <a:solidFill>
                <a:srgbClr val="FF0000"/>
              </a:solidFill>
            </a:endParaRPr>
          </a:p>
        </p:txBody>
      </p:sp>
    </p:spTree>
    <p:extLst>
      <p:ext uri="{BB962C8B-B14F-4D97-AF65-F5344CB8AC3E}">
        <p14:creationId xmlns:p14="http://schemas.microsoft.com/office/powerpoint/2010/main" val="285440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反原子論者</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マッハ　　　　　物理学者　哲学者</a:t>
            </a:r>
          </a:p>
          <a:p>
            <a:r>
              <a:rPr lang="ja-JP" altLang="en-US" dirty="0" smtClean="0"/>
              <a:t>オストワルト　</a:t>
            </a:r>
            <a:r>
              <a:rPr lang="ja-JP" altLang="en-US" dirty="0"/>
              <a:t> </a:t>
            </a:r>
            <a:r>
              <a:rPr lang="ja-JP" altLang="en-US" dirty="0" smtClean="0"/>
              <a:t>化学者</a:t>
            </a:r>
          </a:p>
          <a:p>
            <a:pPr marL="0" indent="0">
              <a:buNone/>
            </a:pPr>
            <a:r>
              <a:rPr kumimoji="1" lang="ja-JP" altLang="en-US" dirty="0"/>
              <a:t>　</a:t>
            </a:r>
            <a:r>
              <a:rPr kumimoji="1" lang="ja-JP" altLang="en-US" dirty="0" smtClean="0"/>
              <a:t>　日本の留学生　池田菊苗　味の素の発明者</a:t>
            </a:r>
          </a:p>
          <a:p>
            <a:pPr marL="0" indent="0">
              <a:buNone/>
            </a:pPr>
            <a:r>
              <a:rPr lang="ja-JP" altLang="en-US" dirty="0"/>
              <a:t>　</a:t>
            </a:r>
            <a:r>
              <a:rPr lang="ja-JP" altLang="en-US" dirty="0" smtClean="0"/>
              <a:t>　日本の理科教育への影響</a:t>
            </a:r>
            <a:endParaRPr kumimoji="1" lang="ja-JP" altLang="en-US" dirty="0"/>
          </a:p>
        </p:txBody>
      </p:sp>
    </p:spTree>
    <p:extLst>
      <p:ext uri="{BB962C8B-B14F-4D97-AF65-F5344CB8AC3E}">
        <p14:creationId xmlns:p14="http://schemas.microsoft.com/office/powerpoint/2010/main" val="116371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１９世紀の気体分子運動論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マックスウェル、ボルツマンが、熱を分子運動から説明</a:t>
            </a:r>
          </a:p>
          <a:p>
            <a:pPr marL="0" indent="0">
              <a:buNone/>
            </a:pPr>
            <a:r>
              <a:rPr lang="ja-JP" altLang="en-US" dirty="0" smtClean="0">
                <a:solidFill>
                  <a:srgbClr val="FF0000"/>
                </a:solidFill>
              </a:rPr>
              <a:t>　温度が高い→気体の分子の運動が激しい。</a:t>
            </a:r>
          </a:p>
          <a:p>
            <a:pPr marL="0" indent="0">
              <a:buNone/>
            </a:pPr>
            <a:r>
              <a:rPr kumimoji="1" lang="ja-JP" altLang="en-US" dirty="0"/>
              <a:t>　</a:t>
            </a:r>
            <a:r>
              <a:rPr kumimoji="1" lang="ja-JP" altLang="en-US" dirty="0" smtClean="0"/>
              <a:t>温度は気体分子の平均の運動エネルギーに比例している。</a:t>
            </a:r>
            <a:endParaRPr kumimoji="1" lang="ja-JP" altLang="en-US" dirty="0"/>
          </a:p>
        </p:txBody>
      </p:sp>
    </p:spTree>
    <p:extLst>
      <p:ext uri="{BB962C8B-B14F-4D97-AF65-F5344CB8AC3E}">
        <p14:creationId xmlns:p14="http://schemas.microsoft.com/office/powerpoint/2010/main" val="6712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原子論者</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ボルツマン</a:t>
            </a:r>
          </a:p>
          <a:p>
            <a:r>
              <a:rPr lang="ja-JP" altLang="en-US" dirty="0" smtClean="0"/>
              <a:t>ペラン</a:t>
            </a:r>
          </a:p>
          <a:p>
            <a:r>
              <a:rPr kumimoji="1" lang="ja-JP" altLang="en-US" dirty="0" smtClean="0"/>
              <a:t>アインシュタイン</a:t>
            </a:r>
          </a:p>
          <a:p>
            <a:r>
              <a:rPr kumimoji="1" lang="ja-JP" altLang="en-US" dirty="0" smtClean="0"/>
              <a:t>トムソン</a:t>
            </a:r>
          </a:p>
          <a:p>
            <a:r>
              <a:rPr lang="ja-JP" altLang="en-US" dirty="0" smtClean="0"/>
              <a:t>長岡</a:t>
            </a:r>
            <a:r>
              <a:rPr lang="ja-JP" altLang="en-US" dirty="0"/>
              <a:t>半</a:t>
            </a:r>
            <a:r>
              <a:rPr lang="ja-JP" altLang="en-US" dirty="0" smtClean="0"/>
              <a:t>太郎</a:t>
            </a:r>
          </a:p>
          <a:p>
            <a:r>
              <a:rPr kumimoji="1" lang="ja-JP" altLang="en-US" dirty="0" smtClean="0"/>
              <a:t>ラザフォード</a:t>
            </a:r>
            <a:endParaRPr kumimoji="1" lang="en-US" altLang="ja-JP" dirty="0" smtClean="0"/>
          </a:p>
          <a:p>
            <a:pPr marL="0" indent="0">
              <a:buNone/>
            </a:pPr>
            <a:r>
              <a:rPr lang="ja-JP" altLang="en-US" dirty="0" smtClean="0">
                <a:solidFill>
                  <a:srgbClr val="FF0000"/>
                </a:solidFill>
              </a:rPr>
              <a:t>　　　２０世紀</a:t>
            </a:r>
            <a:r>
              <a:rPr lang="ja-JP" altLang="en-US" dirty="0">
                <a:solidFill>
                  <a:srgbClr val="FF0000"/>
                </a:solidFill>
              </a:rPr>
              <a:t>初頭</a:t>
            </a:r>
            <a:r>
              <a:rPr lang="ja-JP" altLang="en-US" dirty="0" smtClean="0">
                <a:solidFill>
                  <a:srgbClr val="FF0000"/>
                </a:solidFill>
              </a:rPr>
              <a:t>に原子論が決定的に勝利</a:t>
            </a:r>
            <a:endParaRPr kumimoji="1" lang="ja-JP" altLang="en-US" dirty="0" smtClean="0">
              <a:solidFill>
                <a:srgbClr val="FF0000"/>
              </a:solidFill>
            </a:endParaRPr>
          </a:p>
        </p:txBody>
      </p:sp>
    </p:spTree>
    <p:extLst>
      <p:ext uri="{BB962C8B-B14F-4D97-AF65-F5344CB8AC3E}">
        <p14:creationId xmlns:p14="http://schemas.microsoft.com/office/powerpoint/2010/main" val="2763167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ja-JP" altLang="en-US" dirty="0" smtClean="0"/>
              <a:t>ファインマン</a:t>
            </a:r>
          </a:p>
        </p:txBody>
      </p:sp>
      <p:sp>
        <p:nvSpPr>
          <p:cNvPr id="31746" name="Rectangle 3"/>
          <p:cNvSpPr>
            <a:spLocks noGrp="1"/>
          </p:cNvSpPr>
          <p:nvPr>
            <p:ph type="body" idx="1"/>
          </p:nvPr>
        </p:nvSpPr>
        <p:spPr/>
        <p:txBody>
          <a:bodyPr/>
          <a:lstStyle/>
          <a:p>
            <a:pPr>
              <a:buFont typeface="Arial" charset="0"/>
              <a:buNone/>
            </a:pPr>
            <a:r>
              <a:rPr lang="ja-JP" altLang="en-US" dirty="0" smtClean="0"/>
              <a:t>ファインマン物理学</a:t>
            </a:r>
          </a:p>
          <a:p>
            <a:pPr>
              <a:buFont typeface="Arial" charset="0"/>
              <a:buNone/>
            </a:pPr>
            <a:r>
              <a:rPr lang="ja-JP" altLang="en-US" dirty="0" smtClean="0"/>
              <a:t>「もしもいま何か大異変が起こって、科学的知識が全部なくなってしまい、たった一つの文章だけしか次の時代の生物に伝えられないことになったとしたら、</a:t>
            </a:r>
            <a:r>
              <a:rPr lang="ja-JP" altLang="en-US" dirty="0" smtClean="0">
                <a:solidFill>
                  <a:srgbClr val="FF0000"/>
                </a:solidFill>
              </a:rPr>
              <a:t>最小の語数で最大の情報を与える</a:t>
            </a:r>
            <a:r>
              <a:rPr lang="ja-JP" altLang="en-US" dirty="0" smtClean="0"/>
              <a:t>のはどんなことだろうか」</a:t>
            </a:r>
          </a:p>
        </p:txBody>
      </p:sp>
    </p:spTree>
    <p:extLst>
      <p:ext uri="{BB962C8B-B14F-4D97-AF65-F5344CB8AC3E}">
        <p14:creationId xmlns:p14="http://schemas.microsoft.com/office/powerpoint/2010/main" val="354326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p:cNvSpPr>
          <p:nvPr>
            <p:ph type="title"/>
          </p:nvPr>
        </p:nvSpPr>
        <p:spPr/>
        <p:txBody>
          <a:bodyPr/>
          <a:lstStyle/>
          <a:p>
            <a:r>
              <a:rPr lang="ja-JP" altLang="en-US" smtClean="0"/>
              <a:t>ファインマンの考え</a:t>
            </a:r>
          </a:p>
        </p:txBody>
      </p:sp>
      <p:sp>
        <p:nvSpPr>
          <p:cNvPr id="32770" name="Rectangle 5"/>
          <p:cNvSpPr>
            <a:spLocks noGrp="1"/>
          </p:cNvSpPr>
          <p:nvPr>
            <p:ph type="body" idx="1"/>
          </p:nvPr>
        </p:nvSpPr>
        <p:spPr/>
        <p:txBody>
          <a:bodyPr/>
          <a:lstStyle/>
          <a:p>
            <a:pPr>
              <a:buFont typeface="Arial" charset="0"/>
              <a:buNone/>
            </a:pPr>
            <a:r>
              <a:rPr lang="ja-JP" altLang="en-US" dirty="0" smtClean="0"/>
              <a:t>「私の考えでは、それは</a:t>
            </a:r>
            <a:r>
              <a:rPr lang="ja-JP" altLang="en-US" dirty="0" smtClean="0">
                <a:solidFill>
                  <a:srgbClr val="FF0000"/>
                </a:solidFill>
              </a:rPr>
              <a:t>原子仮説</a:t>
            </a:r>
            <a:r>
              <a:rPr lang="ja-JP" altLang="en-US" dirty="0" smtClean="0"/>
              <a:t>（事実、その他、好きな名前で呼んでよい）だろう</a:t>
            </a:r>
            <a:r>
              <a:rPr lang="ja-JP" altLang="en-US" dirty="0" err="1" smtClean="0"/>
              <a:t>と</a:t>
            </a:r>
            <a:r>
              <a:rPr lang="ja-JP" altLang="en-US" dirty="0" smtClean="0"/>
              <a:t>思う。すなわち、すべてのものは、アトム──永久に動きまわっている小さな粒で、近い距離では互いに引き合うが、あまり近いと互いに反発する──からできている、というのである。これに少し洞察と思考を加えるならば、この文の中に、我々の自然界に関して実に膨大な情報量が含まれていることがわかる。」</a:t>
            </a:r>
          </a:p>
        </p:txBody>
      </p:sp>
    </p:spTree>
    <p:extLst>
      <p:ext uri="{BB962C8B-B14F-4D97-AF65-F5344CB8AC3E}">
        <p14:creationId xmlns:p14="http://schemas.microsoft.com/office/powerpoint/2010/main" val="2497719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科学史上の原子論と理科教育</a:t>
            </a:r>
            <a:endParaRPr kumimoji="1" lang="ja-JP" altLang="en-US" dirty="0"/>
          </a:p>
        </p:txBody>
      </p:sp>
      <p:sp>
        <p:nvSpPr>
          <p:cNvPr id="5" name="コンテンツ プレースホルダー 4"/>
          <p:cNvSpPr>
            <a:spLocks noGrp="1"/>
          </p:cNvSpPr>
          <p:nvPr>
            <p:ph sz="half" idx="1"/>
          </p:nvPr>
        </p:nvSpPr>
        <p:spPr/>
        <p:txBody>
          <a:bodyPr/>
          <a:lstStyle/>
          <a:p>
            <a:pPr marL="0" indent="0">
              <a:buNone/>
            </a:pPr>
            <a:r>
              <a:rPr kumimoji="1" lang="ja-JP" altLang="en-US" dirty="0" smtClean="0">
                <a:solidFill>
                  <a:schemeClr val="tx2"/>
                </a:solidFill>
              </a:rPr>
              <a:t>１６～</a:t>
            </a:r>
            <a:r>
              <a:rPr kumimoji="1" lang="en-US" altLang="ja-JP" dirty="0" smtClean="0">
                <a:solidFill>
                  <a:schemeClr val="tx2"/>
                </a:solidFill>
              </a:rPr>
              <a:t>17</a:t>
            </a:r>
            <a:r>
              <a:rPr kumimoji="1" lang="ja-JP" altLang="en-US" dirty="0" smtClean="0">
                <a:solidFill>
                  <a:schemeClr val="tx2"/>
                </a:solidFill>
              </a:rPr>
              <a:t>世紀の原子論</a:t>
            </a:r>
          </a:p>
          <a:p>
            <a:pPr marL="0" indent="0">
              <a:buNone/>
            </a:pPr>
            <a:endParaRPr lang="ja-JP" altLang="en-US" dirty="0"/>
          </a:p>
          <a:p>
            <a:pPr marL="0" indent="0">
              <a:buNone/>
            </a:pPr>
            <a:r>
              <a:rPr kumimoji="1" lang="en-US" altLang="ja-JP" sz="2400" dirty="0" smtClean="0">
                <a:solidFill>
                  <a:schemeClr val="accent3">
                    <a:lumMod val="50000"/>
                  </a:schemeClr>
                </a:solidFill>
              </a:rPr>
              <a:t>19</a:t>
            </a:r>
            <a:r>
              <a:rPr kumimoji="1" lang="ja-JP" altLang="en-US" sz="2400" dirty="0" smtClean="0">
                <a:solidFill>
                  <a:schemeClr val="accent3">
                    <a:lumMod val="50000"/>
                  </a:schemeClr>
                </a:solidFill>
              </a:rPr>
              <a:t>世紀末</a:t>
            </a:r>
            <a:endParaRPr lang="ja-JP" altLang="en-US" sz="2400" dirty="0">
              <a:solidFill>
                <a:schemeClr val="accent3">
                  <a:lumMod val="50000"/>
                </a:schemeClr>
              </a:solidFill>
            </a:endParaRPr>
          </a:p>
          <a:p>
            <a:pPr marL="0" indent="0">
              <a:buNone/>
            </a:pPr>
            <a:r>
              <a:rPr kumimoji="1" lang="ja-JP" altLang="en-US" sz="2000" dirty="0" smtClean="0">
                <a:solidFill>
                  <a:schemeClr val="accent3">
                    <a:lumMod val="50000"/>
                  </a:schemeClr>
                </a:solidFill>
              </a:rPr>
              <a:t>　</a:t>
            </a:r>
            <a:r>
              <a:rPr kumimoji="1" lang="ja-JP" altLang="en-US" sz="2400" dirty="0" smtClean="0">
                <a:solidFill>
                  <a:schemeClr val="accent3">
                    <a:lumMod val="50000"/>
                  </a:schemeClr>
                </a:solidFill>
              </a:rPr>
              <a:t>原子論・</a:t>
            </a:r>
            <a:r>
              <a:rPr lang="ja-JP" altLang="en-US" sz="2400" dirty="0" smtClean="0">
                <a:solidFill>
                  <a:schemeClr val="accent3">
                    <a:lumMod val="50000"/>
                  </a:schemeClr>
                </a:solidFill>
              </a:rPr>
              <a:t>反原子論の論争</a:t>
            </a:r>
          </a:p>
          <a:p>
            <a:pPr marL="0" indent="0">
              <a:buNone/>
            </a:pPr>
            <a:endParaRPr lang="ja-JP" altLang="en-US" sz="2400" dirty="0" smtClean="0"/>
          </a:p>
          <a:p>
            <a:pPr marL="0" indent="0">
              <a:buNone/>
            </a:pPr>
            <a:r>
              <a:rPr kumimoji="1" lang="en-US" altLang="ja-JP" sz="2400" dirty="0">
                <a:solidFill>
                  <a:srgbClr val="C00000"/>
                </a:solidFill>
              </a:rPr>
              <a:t>20</a:t>
            </a:r>
            <a:r>
              <a:rPr kumimoji="1" lang="ja-JP" altLang="en-US" sz="2400" dirty="0" smtClean="0">
                <a:solidFill>
                  <a:srgbClr val="C00000"/>
                </a:solidFill>
              </a:rPr>
              <a:t>世紀初頭</a:t>
            </a:r>
          </a:p>
          <a:p>
            <a:pPr marL="0" indent="0">
              <a:buNone/>
            </a:pPr>
            <a:r>
              <a:rPr kumimoji="1" lang="ja-JP" altLang="en-US" dirty="0" smtClean="0">
                <a:solidFill>
                  <a:srgbClr val="C00000"/>
                </a:solidFill>
              </a:rPr>
              <a:t>　原子論の勝利</a:t>
            </a:r>
            <a:endParaRPr kumimoji="1" lang="ja-JP" altLang="en-US" dirty="0">
              <a:solidFill>
                <a:srgbClr val="C00000"/>
              </a:solidFill>
            </a:endParaRPr>
          </a:p>
        </p:txBody>
      </p:sp>
      <p:sp>
        <p:nvSpPr>
          <p:cNvPr id="6" name="コンテンツ プレースホルダー 5"/>
          <p:cNvSpPr>
            <a:spLocks noGrp="1"/>
          </p:cNvSpPr>
          <p:nvPr>
            <p:ph sz="half" idx="2"/>
          </p:nvPr>
        </p:nvSpPr>
        <p:spPr>
          <a:xfrm>
            <a:off x="4648200" y="1340768"/>
            <a:ext cx="4038600" cy="5040560"/>
          </a:xfrm>
        </p:spPr>
        <p:txBody>
          <a:bodyPr/>
          <a:lstStyle/>
          <a:p>
            <a:pPr marL="0" indent="0">
              <a:buNone/>
            </a:pPr>
            <a:r>
              <a:rPr kumimoji="1" lang="ja-JP" altLang="en-US" sz="2000" dirty="0" smtClean="0">
                <a:solidFill>
                  <a:schemeClr val="accent1"/>
                </a:solidFill>
              </a:rPr>
              <a:t>明治初頭</a:t>
            </a:r>
          </a:p>
          <a:p>
            <a:pPr marL="0" indent="0">
              <a:buNone/>
            </a:pPr>
            <a:r>
              <a:rPr lang="ja-JP" altLang="en-US" sz="2000" dirty="0" smtClean="0">
                <a:solidFill>
                  <a:schemeClr val="accent1"/>
                </a:solidFill>
              </a:rPr>
              <a:t>　→原子論的</a:t>
            </a:r>
            <a:r>
              <a:rPr kumimoji="1" lang="ja-JP" altLang="en-US" sz="2000" dirty="0" smtClean="0">
                <a:solidFill>
                  <a:schemeClr val="accent1"/>
                </a:solidFill>
              </a:rPr>
              <a:t>科学啓蒙書・教科書</a:t>
            </a:r>
          </a:p>
          <a:p>
            <a:pPr marL="0" indent="0">
              <a:buNone/>
            </a:pPr>
            <a:r>
              <a:rPr lang="ja-JP" altLang="en-US" sz="2000" dirty="0" smtClean="0">
                <a:solidFill>
                  <a:schemeClr val="accent1"/>
                </a:solidFill>
              </a:rPr>
              <a:t>　　　片山淳吉</a:t>
            </a:r>
            <a:r>
              <a:rPr lang="en-US" altLang="ja-JP" sz="2000" dirty="0" smtClean="0">
                <a:solidFill>
                  <a:schemeClr val="accent1"/>
                </a:solidFill>
              </a:rPr>
              <a:t>『</a:t>
            </a:r>
            <a:r>
              <a:rPr lang="ja-JP" altLang="en-US" sz="2000" dirty="0" smtClean="0">
                <a:solidFill>
                  <a:schemeClr val="accent1"/>
                </a:solidFill>
              </a:rPr>
              <a:t>物理階梯</a:t>
            </a:r>
            <a:r>
              <a:rPr lang="en-US" altLang="ja-JP" sz="2000" dirty="0" smtClean="0">
                <a:solidFill>
                  <a:schemeClr val="accent1"/>
                </a:solidFill>
              </a:rPr>
              <a:t>』</a:t>
            </a:r>
            <a:endParaRPr lang="ja-JP" altLang="en-US" sz="2000" dirty="0" smtClean="0">
              <a:solidFill>
                <a:schemeClr val="accent1"/>
              </a:solidFill>
            </a:endParaRPr>
          </a:p>
          <a:p>
            <a:pPr marL="0" indent="0">
              <a:buNone/>
            </a:pPr>
            <a:r>
              <a:rPr lang="ja-JP" altLang="en-US" sz="2000" dirty="0" smtClean="0">
                <a:solidFill>
                  <a:schemeClr val="accent1"/>
                </a:solidFill>
              </a:rPr>
              <a:t>　　　福沢</a:t>
            </a:r>
            <a:r>
              <a:rPr lang="ja-JP" altLang="en-US" sz="2000" dirty="0">
                <a:solidFill>
                  <a:schemeClr val="accent1"/>
                </a:solidFill>
              </a:rPr>
              <a:t>諭吉</a:t>
            </a:r>
            <a:r>
              <a:rPr lang="en-US" altLang="ja-JP" sz="2000" dirty="0" smtClean="0">
                <a:solidFill>
                  <a:schemeClr val="accent1"/>
                </a:solidFill>
              </a:rPr>
              <a:t>『</a:t>
            </a:r>
            <a:r>
              <a:rPr lang="ja-JP" altLang="en-US" sz="2000" dirty="0" smtClean="0">
                <a:solidFill>
                  <a:schemeClr val="accent1"/>
                </a:solidFill>
              </a:rPr>
              <a:t>窮理図解</a:t>
            </a:r>
            <a:r>
              <a:rPr lang="en-US" altLang="ja-JP" sz="2000" dirty="0" smtClean="0">
                <a:solidFill>
                  <a:schemeClr val="accent1"/>
                </a:solidFill>
              </a:rPr>
              <a:t>』</a:t>
            </a:r>
            <a:endParaRPr lang="ja-JP" altLang="en-US" sz="2000" dirty="0" smtClean="0">
              <a:solidFill>
                <a:schemeClr val="accent1"/>
              </a:solidFill>
            </a:endParaRPr>
          </a:p>
          <a:p>
            <a:pPr marL="0" indent="0">
              <a:buNone/>
            </a:pPr>
            <a:r>
              <a:rPr lang="ja-JP" altLang="en-US" sz="2000" dirty="0" smtClean="0">
                <a:solidFill>
                  <a:schemeClr val="accent3">
                    <a:lumMod val="75000"/>
                  </a:schemeClr>
                </a:solidFill>
              </a:rPr>
              <a:t>明治</a:t>
            </a:r>
            <a:r>
              <a:rPr lang="en-US" altLang="ja-JP" sz="2000" dirty="0" smtClean="0">
                <a:solidFill>
                  <a:schemeClr val="accent3">
                    <a:lumMod val="75000"/>
                  </a:schemeClr>
                </a:solidFill>
              </a:rPr>
              <a:t>19</a:t>
            </a:r>
            <a:r>
              <a:rPr lang="ja-JP" altLang="en-US" sz="2000" dirty="0" smtClean="0">
                <a:solidFill>
                  <a:schemeClr val="accent3">
                    <a:lumMod val="75000"/>
                  </a:schemeClr>
                </a:solidFill>
              </a:rPr>
              <a:t>年</a:t>
            </a:r>
            <a:r>
              <a:rPr lang="en-US" altLang="ja-JP" sz="2000" dirty="0" smtClean="0">
                <a:solidFill>
                  <a:schemeClr val="accent3">
                    <a:lumMod val="75000"/>
                  </a:schemeClr>
                </a:solidFill>
              </a:rPr>
              <a:t>(1886</a:t>
            </a:r>
            <a:r>
              <a:rPr lang="ja-JP" altLang="en-US" sz="2000" dirty="0" smtClean="0">
                <a:solidFill>
                  <a:schemeClr val="accent3">
                    <a:lumMod val="75000"/>
                  </a:schemeClr>
                </a:solidFill>
              </a:rPr>
              <a:t>年</a:t>
            </a:r>
            <a:r>
              <a:rPr lang="en-US" altLang="ja-JP" sz="2000" dirty="0" smtClean="0">
                <a:solidFill>
                  <a:schemeClr val="accent3">
                    <a:lumMod val="75000"/>
                  </a:schemeClr>
                </a:solidFill>
              </a:rPr>
              <a:t>)</a:t>
            </a:r>
            <a:r>
              <a:rPr lang="ja-JP" altLang="en-US" sz="2000" dirty="0" smtClean="0">
                <a:solidFill>
                  <a:schemeClr val="accent3">
                    <a:lumMod val="75000"/>
                  </a:schemeClr>
                </a:solidFill>
              </a:rPr>
              <a:t>以降</a:t>
            </a:r>
          </a:p>
          <a:p>
            <a:pPr marL="0" indent="0">
              <a:buNone/>
            </a:pPr>
            <a:r>
              <a:rPr lang="ja-JP" altLang="en-US" sz="2000" dirty="0" smtClean="0">
                <a:solidFill>
                  <a:schemeClr val="accent3">
                    <a:lumMod val="75000"/>
                  </a:schemeClr>
                </a:solidFill>
              </a:rPr>
              <a:t>　→反原子論的理科教科書</a:t>
            </a:r>
          </a:p>
          <a:p>
            <a:pPr marL="0" indent="0">
              <a:buNone/>
            </a:pPr>
            <a:r>
              <a:rPr lang="en-US" altLang="ja-JP" sz="2000" dirty="0">
                <a:solidFill>
                  <a:schemeClr val="accent2">
                    <a:lumMod val="50000"/>
                  </a:schemeClr>
                </a:solidFill>
              </a:rPr>
              <a:t>1960</a:t>
            </a:r>
            <a:r>
              <a:rPr lang="ja-JP" altLang="en-US" sz="2000" dirty="0" smtClean="0">
                <a:solidFill>
                  <a:schemeClr val="accent2">
                    <a:lumMod val="50000"/>
                  </a:schemeClr>
                </a:solidFill>
              </a:rPr>
              <a:t>年代</a:t>
            </a:r>
          </a:p>
          <a:p>
            <a:pPr marL="0" indent="0">
              <a:buNone/>
            </a:pPr>
            <a:r>
              <a:rPr kumimoji="1" lang="ja-JP" altLang="en-US" sz="2000" dirty="0" smtClean="0">
                <a:solidFill>
                  <a:schemeClr val="accent2">
                    <a:lumMod val="50000"/>
                  </a:schemeClr>
                </a:solidFill>
              </a:rPr>
              <a:t>　→原子論的教科書の登場　</a:t>
            </a:r>
          </a:p>
          <a:p>
            <a:pPr marL="0" indent="0">
              <a:buNone/>
            </a:pPr>
            <a:r>
              <a:rPr kumimoji="1" lang="ja-JP" altLang="en-US" sz="2000" dirty="0" smtClean="0">
                <a:solidFill>
                  <a:schemeClr val="accent2">
                    <a:lumMod val="50000"/>
                  </a:schemeClr>
                </a:solidFill>
              </a:rPr>
              <a:t>　　　ＰＳＳＣ（</a:t>
            </a:r>
            <a:r>
              <a:rPr lang="ja-JP" altLang="en-US" sz="2000" dirty="0" smtClean="0">
                <a:solidFill>
                  <a:schemeClr val="accent2">
                    <a:lumMod val="50000"/>
                  </a:schemeClr>
                </a:solidFill>
              </a:rPr>
              <a:t>アメリカ）</a:t>
            </a:r>
            <a:endParaRPr lang="en-US" altLang="ja-JP" sz="2000" dirty="0" smtClean="0">
              <a:solidFill>
                <a:schemeClr val="accent2">
                  <a:lumMod val="50000"/>
                </a:schemeClr>
              </a:solidFill>
            </a:endParaRPr>
          </a:p>
          <a:p>
            <a:pPr marL="0" indent="0">
              <a:buNone/>
            </a:pPr>
            <a:r>
              <a:rPr kumimoji="1" lang="ja-JP" altLang="en-US" sz="2000" dirty="0" smtClean="0">
                <a:solidFill>
                  <a:schemeClr val="accent2">
                    <a:lumMod val="50000"/>
                  </a:schemeClr>
                </a:solidFill>
              </a:rPr>
              <a:t>　　　仮説実験授業（日本）</a:t>
            </a:r>
          </a:p>
          <a:p>
            <a:pPr marL="0" indent="0">
              <a:buNone/>
            </a:pPr>
            <a:r>
              <a:rPr lang="en-US" altLang="ja-JP" sz="2000" dirty="0">
                <a:solidFill>
                  <a:schemeClr val="accent6">
                    <a:lumMod val="50000"/>
                  </a:schemeClr>
                </a:solidFill>
              </a:rPr>
              <a:t>2012</a:t>
            </a:r>
            <a:r>
              <a:rPr lang="ja-JP" altLang="en-US" sz="2000" dirty="0" smtClean="0">
                <a:solidFill>
                  <a:schemeClr val="accent6">
                    <a:lumMod val="50000"/>
                  </a:schemeClr>
                </a:solidFill>
              </a:rPr>
              <a:t>年</a:t>
            </a:r>
          </a:p>
          <a:p>
            <a:pPr marL="0" indent="0">
              <a:buNone/>
            </a:pPr>
            <a:r>
              <a:rPr kumimoji="1" lang="ja-JP" altLang="en-US" sz="2000" dirty="0">
                <a:solidFill>
                  <a:schemeClr val="accent6">
                    <a:lumMod val="50000"/>
                  </a:schemeClr>
                </a:solidFill>
              </a:rPr>
              <a:t>　</a:t>
            </a:r>
            <a:r>
              <a:rPr kumimoji="1" lang="ja-JP" altLang="en-US" sz="2000" dirty="0" smtClean="0">
                <a:solidFill>
                  <a:schemeClr val="accent6">
                    <a:lumMod val="50000"/>
                  </a:schemeClr>
                </a:solidFill>
              </a:rPr>
              <a:t>→新指導要領　粒子概念の強調</a:t>
            </a:r>
          </a:p>
          <a:p>
            <a:pPr marL="0" indent="0">
              <a:buNone/>
            </a:pPr>
            <a:r>
              <a:rPr lang="en-US" altLang="ja-JP" sz="2000" dirty="0">
                <a:solidFill>
                  <a:srgbClr val="FF0000"/>
                </a:solidFill>
              </a:rPr>
              <a:t>19</a:t>
            </a:r>
            <a:r>
              <a:rPr lang="ja-JP" altLang="en-US" sz="2000" dirty="0">
                <a:solidFill>
                  <a:srgbClr val="FF0000"/>
                </a:solidFill>
              </a:rPr>
              <a:t>世紀</a:t>
            </a:r>
            <a:r>
              <a:rPr lang="ja-JP" altLang="en-US" sz="2000" dirty="0" smtClean="0">
                <a:solidFill>
                  <a:srgbClr val="FF0000"/>
                </a:solidFill>
              </a:rPr>
              <a:t>末の原子論にもとづく授業</a:t>
            </a:r>
          </a:p>
          <a:p>
            <a:pPr marL="0" indent="0">
              <a:buNone/>
            </a:pPr>
            <a:r>
              <a:rPr kumimoji="1" lang="ja-JP" altLang="en-US" sz="2000" dirty="0" smtClean="0">
                <a:solidFill>
                  <a:srgbClr val="FF0000"/>
                </a:solidFill>
              </a:rPr>
              <a:t>仮説実験授業</a:t>
            </a:r>
            <a:r>
              <a:rPr kumimoji="1" lang="en-US" altLang="ja-JP" sz="2000" dirty="0" smtClean="0">
                <a:solidFill>
                  <a:srgbClr val="FF0000"/>
                </a:solidFill>
              </a:rPr>
              <a:t>《</a:t>
            </a:r>
            <a:r>
              <a:rPr kumimoji="1" lang="ja-JP" altLang="en-US" sz="2000" dirty="0" smtClean="0">
                <a:solidFill>
                  <a:srgbClr val="FF0000"/>
                </a:solidFill>
              </a:rPr>
              <a:t>温度と分子運動</a:t>
            </a:r>
            <a:r>
              <a:rPr kumimoji="1" lang="en-US" altLang="ja-JP" sz="2000" dirty="0" smtClean="0">
                <a:solidFill>
                  <a:srgbClr val="FF0000"/>
                </a:solidFill>
              </a:rPr>
              <a:t>》</a:t>
            </a:r>
            <a:endParaRPr kumimoji="1" lang="ja-JP" altLang="en-US" sz="2000" dirty="0">
              <a:solidFill>
                <a:srgbClr val="FF0000"/>
              </a:solidFill>
            </a:endParaRPr>
          </a:p>
        </p:txBody>
      </p:sp>
    </p:spTree>
    <p:extLst>
      <p:ext uri="{BB962C8B-B14F-4D97-AF65-F5344CB8AC3E}">
        <p14:creationId xmlns:p14="http://schemas.microsoft.com/office/powerpoint/2010/main" val="106600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反原子論の理科教科書</a:t>
            </a:r>
            <a:endParaRPr kumimoji="1" lang="ja-JP" altLang="en-US" dirty="0"/>
          </a:p>
        </p:txBody>
      </p:sp>
      <p:sp>
        <p:nvSpPr>
          <p:cNvPr id="6" name="コンテンツ プレースホルダー 5"/>
          <p:cNvSpPr>
            <a:spLocks noGrp="1"/>
          </p:cNvSpPr>
          <p:nvPr>
            <p:ph idx="1"/>
          </p:nvPr>
        </p:nvSpPr>
        <p:spPr/>
        <p:txBody>
          <a:bodyPr/>
          <a:lstStyle/>
          <a:p>
            <a:pPr marL="0" indent="0">
              <a:buNone/>
            </a:pPr>
            <a:r>
              <a:rPr kumimoji="1" lang="ja-JP" altLang="en-US" sz="2400" dirty="0" smtClean="0"/>
              <a:t>明治時代に反原子論の立場から教科書執筆</a:t>
            </a:r>
          </a:p>
          <a:p>
            <a:pPr marL="0" indent="0">
              <a:buNone/>
            </a:pPr>
            <a:r>
              <a:rPr lang="ja-JP" altLang="en-US" sz="2400" dirty="0"/>
              <a:t>　</a:t>
            </a:r>
            <a:r>
              <a:rPr lang="ja-JP" altLang="en-US" sz="2400" dirty="0" smtClean="0"/>
              <a:t>化学者池田菊苗　反原子論者オストワルトの弟子</a:t>
            </a:r>
          </a:p>
          <a:p>
            <a:pPr marL="0" indent="0">
              <a:buNone/>
            </a:pPr>
            <a:r>
              <a:rPr kumimoji="1" lang="ja-JP" altLang="en-US" sz="2400" dirty="0"/>
              <a:t>　</a:t>
            </a:r>
            <a:r>
              <a:rPr kumimoji="1" lang="ja-JP" altLang="en-US" sz="2400" dirty="0" smtClean="0"/>
              <a:t>　目に見えない原子について考えることは非科学的であるとして原子を排除　</a:t>
            </a:r>
          </a:p>
          <a:p>
            <a:pPr marL="0" indent="0">
              <a:buNone/>
            </a:pPr>
            <a:r>
              <a:rPr lang="ja-JP" altLang="en-US" sz="2400" dirty="0"/>
              <a:t>　</a:t>
            </a:r>
            <a:r>
              <a:rPr kumimoji="1" lang="ja-JP" altLang="en-US" sz="2400" dirty="0" smtClean="0"/>
              <a:t>「アボガドロの法則」を原子論的立場に立っているとして「アボガドロの仮説」として記述</a:t>
            </a:r>
          </a:p>
          <a:p>
            <a:pPr marL="0" indent="0">
              <a:buNone/>
            </a:pPr>
            <a:r>
              <a:rPr lang="ja-JP" altLang="en-US" sz="2400" dirty="0"/>
              <a:t>　</a:t>
            </a:r>
            <a:r>
              <a:rPr lang="ja-JP" altLang="en-US" sz="2400" dirty="0" smtClean="0"/>
              <a:t>原子・分子が存在していることを前提としている理論を存在しているかどうかわからないものとして記述</a:t>
            </a:r>
          </a:p>
          <a:p>
            <a:pPr marL="0" indent="0">
              <a:buNone/>
            </a:pPr>
            <a:r>
              <a:rPr lang="ja-JP" altLang="en-US" sz="2400" dirty="0" smtClean="0"/>
              <a:t>→化学を理解することがきわめて困難になった。</a:t>
            </a:r>
            <a:endParaRPr lang="ja-JP" altLang="en-US" sz="2400" dirty="0"/>
          </a:p>
          <a:p>
            <a:pPr marL="0" indent="0">
              <a:buNone/>
            </a:pPr>
            <a:r>
              <a:rPr kumimoji="1" lang="ja-JP" altLang="en-US" sz="2400" dirty="0" smtClean="0"/>
              <a:t>以後の教科書はこの書き方を踏襲</a:t>
            </a:r>
          </a:p>
          <a:p>
            <a:pPr marL="0" indent="0">
              <a:buNone/>
            </a:pPr>
            <a:r>
              <a:rPr lang="ja-JP" altLang="en-US" sz="2400" dirty="0" smtClean="0"/>
              <a:t>物理教科書　精密な論理と数学的表現になった。</a:t>
            </a:r>
            <a:endParaRPr kumimoji="1" lang="ja-JP" altLang="en-US" sz="2400" dirty="0"/>
          </a:p>
        </p:txBody>
      </p:sp>
    </p:spTree>
    <p:extLst>
      <p:ext uri="{BB962C8B-B14F-4D97-AF65-F5344CB8AC3E}">
        <p14:creationId xmlns:p14="http://schemas.microsoft.com/office/powerpoint/2010/main" val="68132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原子論的自然観の確立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高校</a:t>
            </a:r>
            <a:r>
              <a:rPr lang="ja-JP" altLang="en-US" dirty="0"/>
              <a:t>理科</a:t>
            </a:r>
            <a:r>
              <a:rPr lang="ja-JP" altLang="en-US" dirty="0" smtClean="0"/>
              <a:t>教育の実情</a:t>
            </a:r>
          </a:p>
          <a:p>
            <a:pPr marL="0" indent="0">
              <a:buNone/>
            </a:pPr>
            <a:r>
              <a:rPr kumimoji="1" lang="ja-JP" altLang="en-US" dirty="0" smtClean="0"/>
              <a:t>科学史における原子論</a:t>
            </a:r>
          </a:p>
          <a:p>
            <a:pPr marL="0" indent="0">
              <a:buNone/>
            </a:pPr>
            <a:r>
              <a:rPr lang="ja-JP" altLang="en-US" dirty="0" smtClean="0"/>
              <a:t>理科教育における原子論</a:t>
            </a:r>
          </a:p>
          <a:p>
            <a:pPr marL="0" indent="0">
              <a:buNone/>
            </a:pPr>
            <a:r>
              <a:rPr kumimoji="1" lang="ja-JP" altLang="en-US" dirty="0" smtClean="0"/>
              <a:t>原子論的</a:t>
            </a:r>
            <a:r>
              <a:rPr kumimoji="1" lang="ja-JP" altLang="en-US" dirty="0"/>
              <a:t>自然</a:t>
            </a:r>
            <a:r>
              <a:rPr kumimoji="1" lang="ja-JP" altLang="en-US" dirty="0" smtClean="0"/>
              <a:t>観の意義</a:t>
            </a:r>
          </a:p>
          <a:p>
            <a:pPr marL="0" indent="0">
              <a:buNone/>
            </a:pPr>
            <a:r>
              <a:rPr lang="en-US" altLang="ja-JP" dirty="0" smtClean="0"/>
              <a:t>《</a:t>
            </a:r>
            <a:r>
              <a:rPr lang="ja-JP" altLang="en-US" dirty="0" smtClean="0"/>
              <a:t>温度と分子運動</a:t>
            </a:r>
            <a:r>
              <a:rPr lang="en-US" altLang="ja-JP" dirty="0" smtClean="0"/>
              <a:t>》</a:t>
            </a:r>
            <a:r>
              <a:rPr lang="ja-JP" altLang="en-US" dirty="0" smtClean="0"/>
              <a:t>の授業記録と授業アンケート</a:t>
            </a:r>
          </a:p>
          <a:p>
            <a:pPr marL="0" indent="0">
              <a:buNone/>
            </a:pPr>
            <a:r>
              <a:rPr lang="ja-JP" altLang="en-US" dirty="0"/>
              <a:t>結論</a:t>
            </a:r>
            <a:endParaRPr lang="ja-JP" altLang="en-US" dirty="0" smtClean="0"/>
          </a:p>
          <a:p>
            <a:pPr marL="0" indent="0">
              <a:buNone/>
            </a:pPr>
            <a:endParaRPr kumimoji="1" lang="ja-JP" altLang="en-US" dirty="0"/>
          </a:p>
        </p:txBody>
      </p:sp>
    </p:spTree>
    <p:extLst>
      <p:ext uri="{BB962C8B-B14F-4D97-AF65-F5344CB8AC3E}">
        <p14:creationId xmlns:p14="http://schemas.microsoft.com/office/powerpoint/2010/main" val="131067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原子論にもとづく理科授業</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a:t>
            </a:r>
            <a:r>
              <a:rPr kumimoji="1" lang="ja-JP" altLang="en-US" dirty="0" smtClean="0"/>
              <a:t>理科教室</a:t>
            </a:r>
            <a:r>
              <a:rPr kumimoji="1" lang="en-US" altLang="ja-JP" dirty="0" smtClean="0"/>
              <a:t>』</a:t>
            </a:r>
            <a:r>
              <a:rPr kumimoji="1" lang="ja-JP" altLang="en-US" dirty="0" smtClean="0"/>
              <a:t>の論文</a:t>
            </a:r>
          </a:p>
          <a:p>
            <a:pPr marL="0" indent="0">
              <a:buNone/>
            </a:pPr>
            <a:r>
              <a:rPr lang="ja-JP" altLang="en-US" dirty="0" smtClean="0"/>
              <a:t>科学教育研究協議会の実践</a:t>
            </a:r>
          </a:p>
          <a:p>
            <a:pPr marL="0" indent="0">
              <a:buNone/>
            </a:pPr>
            <a:r>
              <a:rPr kumimoji="1" lang="ja-JP" altLang="en-US" dirty="0" smtClean="0"/>
              <a:t>ＰＳＳＣの授業</a:t>
            </a:r>
          </a:p>
          <a:p>
            <a:pPr marL="0" indent="0">
              <a:buNone/>
            </a:pPr>
            <a:r>
              <a:rPr lang="ja-JP" altLang="en-US" dirty="0" smtClean="0"/>
              <a:t>仮説実験授業</a:t>
            </a:r>
          </a:p>
          <a:p>
            <a:pPr marL="0" indent="0">
              <a:buNone/>
            </a:pPr>
            <a:r>
              <a:rPr kumimoji="1" lang="ja-JP" altLang="en-US" dirty="0"/>
              <a:t>　</a:t>
            </a:r>
            <a:r>
              <a:rPr kumimoji="1" lang="en-US" altLang="ja-JP" dirty="0" smtClean="0"/>
              <a:t>《</a:t>
            </a:r>
            <a:r>
              <a:rPr kumimoji="1" lang="ja-JP" altLang="en-US" dirty="0" smtClean="0"/>
              <a:t>もしも原子が見えたなら</a:t>
            </a:r>
            <a:r>
              <a:rPr kumimoji="1" lang="en-US" altLang="ja-JP" dirty="0" smtClean="0"/>
              <a:t>》《</a:t>
            </a:r>
            <a:r>
              <a:rPr kumimoji="1" lang="ja-JP" altLang="en-US" dirty="0" smtClean="0"/>
              <a:t>結晶</a:t>
            </a:r>
            <a:r>
              <a:rPr kumimoji="1" lang="en-US" altLang="ja-JP" dirty="0" smtClean="0"/>
              <a:t>》《</a:t>
            </a:r>
            <a:r>
              <a:rPr kumimoji="1" lang="ja-JP" altLang="en-US" dirty="0" smtClean="0"/>
              <a:t>三態変化</a:t>
            </a:r>
            <a:r>
              <a:rPr kumimoji="1" lang="en-US" altLang="ja-JP" dirty="0" smtClean="0"/>
              <a:t>》</a:t>
            </a:r>
            <a:endParaRPr kumimoji="1" lang="ja-JP" altLang="en-US" dirty="0" smtClean="0"/>
          </a:p>
          <a:p>
            <a:pPr marL="0" indent="0">
              <a:buNone/>
            </a:pPr>
            <a:r>
              <a:rPr kumimoji="1" lang="ja-JP" altLang="en-US" dirty="0" smtClean="0"/>
              <a:t>気体分子運動論にもとづく授業</a:t>
            </a:r>
            <a:r>
              <a:rPr kumimoji="1" lang="en-US" altLang="ja-JP" dirty="0" smtClean="0"/>
              <a:t>《</a:t>
            </a:r>
            <a:r>
              <a:rPr kumimoji="1" lang="ja-JP" altLang="en-US" dirty="0" smtClean="0"/>
              <a:t>温度と分子運動</a:t>
            </a:r>
            <a:r>
              <a:rPr kumimoji="1" lang="en-US" altLang="ja-JP" dirty="0" smtClean="0"/>
              <a:t>》</a:t>
            </a:r>
            <a:endParaRPr kumimoji="1" lang="ja-JP" altLang="en-US" dirty="0"/>
          </a:p>
        </p:txBody>
      </p:sp>
    </p:spTree>
    <p:extLst>
      <p:ext uri="{BB962C8B-B14F-4D97-AF65-F5344CB8AC3E}">
        <p14:creationId xmlns:p14="http://schemas.microsoft.com/office/powerpoint/2010/main" val="28965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温度と分子運動の授業</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仮説実験授業の授業書</a:t>
            </a:r>
            <a:r>
              <a:rPr kumimoji="1" lang="en-US" altLang="ja-JP" dirty="0" smtClean="0"/>
              <a:t>《</a:t>
            </a:r>
            <a:r>
              <a:rPr kumimoji="1" lang="ja-JP" altLang="en-US" dirty="0" smtClean="0"/>
              <a:t>温度と分子運動</a:t>
            </a:r>
            <a:r>
              <a:rPr kumimoji="1" lang="en-US" altLang="ja-JP" dirty="0" smtClean="0"/>
              <a:t>》</a:t>
            </a:r>
            <a:endParaRPr kumimoji="1" lang="ja-JP" altLang="en-US" dirty="0" smtClean="0"/>
          </a:p>
          <a:p>
            <a:pPr marL="0" indent="0">
              <a:buNone/>
            </a:pPr>
            <a:r>
              <a:rPr lang="ja-JP" altLang="en-US" dirty="0"/>
              <a:t>分子</a:t>
            </a:r>
            <a:r>
              <a:rPr lang="ja-JP" altLang="en-US" dirty="0" smtClean="0"/>
              <a:t>運動のイメージをもとに熱現象を理解する</a:t>
            </a:r>
          </a:p>
          <a:p>
            <a:pPr marL="0" indent="0">
              <a:buNone/>
            </a:pPr>
            <a:endParaRPr kumimoji="1" lang="ja-JP" altLang="en-US" dirty="0"/>
          </a:p>
        </p:txBody>
      </p:sp>
    </p:spTree>
    <p:extLst>
      <p:ext uri="{BB962C8B-B14F-4D97-AF65-F5344CB8AC3E}">
        <p14:creationId xmlns:p14="http://schemas.microsoft.com/office/powerpoint/2010/main" val="107677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Ａを冷やせばＢ</a:t>
            </a:r>
            <a:r>
              <a:rPr lang="ja-JP" altLang="en-US" dirty="0" smtClean="0"/>
              <a:t>も凍るか</a:t>
            </a:r>
            <a:endParaRPr kumimoji="1" lang="ja-JP" alt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60428"/>
            <a:ext cx="5112568" cy="487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26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分子運動を目で見る？</a:t>
            </a:r>
            <a:endParaRPr kumimoji="1" lang="ja-JP" alt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4402" y="1512006"/>
            <a:ext cx="5209886" cy="472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06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cstate="print"/>
          <a:srcRect/>
          <a:stretch>
            <a:fillRect/>
          </a:stretch>
        </p:blipFill>
        <p:spPr bwMode="auto">
          <a:xfrm>
            <a:off x="1176338" y="14288"/>
            <a:ext cx="6792912" cy="683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title"/>
          </p:nvPr>
        </p:nvSpPr>
        <p:spPr>
          <a:xfrm>
            <a:off x="457200" y="332656"/>
            <a:ext cx="8229600" cy="1656184"/>
          </a:xfrm>
        </p:spPr>
        <p:txBody>
          <a:bodyPr/>
          <a:lstStyle/>
          <a:p>
            <a:pPr algn="l"/>
            <a:r>
              <a:rPr lang="ja-JP" altLang="en-US" sz="4000" dirty="0" smtClean="0">
                <a:solidFill>
                  <a:srgbClr val="FF0000"/>
                </a:solidFill>
              </a:rPr>
              <a:t>             高校教育の絶望的状況</a:t>
            </a:r>
            <a:r>
              <a:rPr lang="en-US" altLang="ja-JP" sz="4000" dirty="0" smtClean="0">
                <a:solidFill>
                  <a:srgbClr val="FF0000"/>
                </a:solidFill>
              </a:rPr>
              <a:t/>
            </a:r>
            <a:br>
              <a:rPr lang="en-US" altLang="ja-JP" sz="4000" dirty="0" smtClean="0">
                <a:solidFill>
                  <a:srgbClr val="FF0000"/>
                </a:solidFill>
              </a:rPr>
            </a:br>
            <a:r>
              <a:rPr lang="ja-JP" altLang="en-US" sz="2800" dirty="0" smtClean="0"/>
              <a:t>高校</a:t>
            </a:r>
            <a:r>
              <a:rPr lang="ja-JP" altLang="en-US" sz="2800" dirty="0"/>
              <a:t>教員の９割</a:t>
            </a:r>
            <a:r>
              <a:rPr lang="ja-JP" altLang="en-US" sz="2800" dirty="0" smtClean="0"/>
              <a:t>が「</a:t>
            </a:r>
            <a:r>
              <a:rPr lang="ja-JP" altLang="en-US" sz="2800" dirty="0"/>
              <a:t>過半数の生徒が自分の授業を嫌っている」と考えている</a:t>
            </a:r>
            <a:r>
              <a:rPr lang="ja-JP" altLang="en-US" sz="2000" dirty="0"/>
              <a:t>。</a:t>
            </a:r>
            <a:br>
              <a:rPr lang="ja-JP" altLang="en-US" sz="2000" dirty="0"/>
            </a:br>
            <a:endParaRPr lang="ja-JP" altLang="en-US" sz="2000" dirty="0" smtClean="0">
              <a:solidFill>
                <a:srgbClr val="FF0000"/>
              </a:solidFill>
            </a:endParaRPr>
          </a:p>
        </p:txBody>
      </p:sp>
      <p:pic>
        <p:nvPicPr>
          <p:cNvPr id="24578" name="Picture 8"/>
          <p:cNvPicPr>
            <a:picLocks noChangeAspect="1" noChangeArrowheads="1"/>
          </p:cNvPicPr>
          <p:nvPr/>
        </p:nvPicPr>
        <p:blipFill>
          <a:blip r:embed="rId2" cstate="print"/>
          <a:srcRect/>
          <a:stretch>
            <a:fillRect/>
          </a:stretch>
        </p:blipFill>
        <p:spPr bwMode="auto">
          <a:xfrm>
            <a:off x="1908175" y="1988840"/>
            <a:ext cx="5112097" cy="4738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11760" y="0"/>
            <a:ext cx="4831366"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414588" y="21760"/>
            <a:ext cx="4913772" cy="683623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ja-JP" altLang="en-US" smtClean="0"/>
              <a:t>原子論的自然観</a:t>
            </a:r>
          </a:p>
        </p:txBody>
      </p:sp>
      <p:sp>
        <p:nvSpPr>
          <p:cNvPr id="29698" name="Rectangle 3"/>
          <p:cNvSpPr>
            <a:spLocks noGrp="1"/>
          </p:cNvSpPr>
          <p:nvPr>
            <p:ph type="body" idx="1"/>
          </p:nvPr>
        </p:nvSpPr>
        <p:spPr/>
        <p:txBody>
          <a:bodyPr/>
          <a:lstStyle/>
          <a:p>
            <a:pPr>
              <a:buFont typeface="Arial" charset="0"/>
              <a:buNone/>
            </a:pPr>
            <a:r>
              <a:rPr lang="ja-JP" altLang="en-US" smtClean="0"/>
              <a:t>新指導要領　粒子概念の重視</a:t>
            </a:r>
          </a:p>
          <a:p>
            <a:pPr>
              <a:buFont typeface="Arial" charset="0"/>
              <a:buNone/>
            </a:pPr>
            <a:r>
              <a:rPr lang="en-US" altLang="ja-JP" smtClean="0"/>
              <a:t>16</a:t>
            </a:r>
            <a:r>
              <a:rPr lang="ja-JP" altLang="en-US" smtClean="0"/>
              <a:t>～</a:t>
            </a:r>
            <a:r>
              <a:rPr lang="en-US" altLang="ja-JP" smtClean="0"/>
              <a:t>17</a:t>
            </a:r>
            <a:r>
              <a:rPr lang="ja-JP" altLang="en-US" smtClean="0"/>
              <a:t>世紀の科学者たち　原子論者</a:t>
            </a:r>
          </a:p>
          <a:p>
            <a:pPr>
              <a:buFont typeface="Arial" charset="0"/>
              <a:buNone/>
            </a:pPr>
            <a:r>
              <a:rPr lang="ja-JP" altLang="en-US" smtClean="0"/>
              <a:t>　</a:t>
            </a:r>
            <a:r>
              <a:rPr lang="ja-JP" altLang="en-US" sz="2800" smtClean="0"/>
              <a:t>シェイクスピアのせりふにも「</a:t>
            </a:r>
            <a:r>
              <a:rPr lang="en-US" altLang="ja-JP" sz="2800" smtClean="0"/>
              <a:t>Atom</a:t>
            </a:r>
            <a:r>
              <a:rPr lang="ja-JP" altLang="en-US" sz="2800" smtClean="0"/>
              <a:t>」が出てくる。</a:t>
            </a:r>
          </a:p>
          <a:p>
            <a:pPr>
              <a:buFont typeface="Arial" charset="0"/>
              <a:buNone/>
            </a:pPr>
            <a:r>
              <a:rPr lang="ja-JP" altLang="en-US" smtClean="0"/>
              <a:t>　</a:t>
            </a:r>
            <a:r>
              <a:rPr lang="en-US" altLang="ja-JP" smtClean="0"/>
              <a:t>19</a:t>
            </a:r>
            <a:r>
              <a:rPr lang="ja-JP" altLang="en-US" smtClean="0"/>
              <a:t>世紀末　反原子論者</a:t>
            </a:r>
          </a:p>
          <a:p>
            <a:pPr>
              <a:buFont typeface="Arial" charset="0"/>
              <a:buNone/>
            </a:pPr>
            <a:r>
              <a:rPr lang="ja-JP" altLang="en-US" smtClean="0"/>
              <a:t>　</a:t>
            </a:r>
            <a:r>
              <a:rPr lang="en-US" altLang="ja-JP" smtClean="0"/>
              <a:t>20</a:t>
            </a:r>
            <a:r>
              <a:rPr lang="ja-JP" altLang="en-US" smtClean="0"/>
              <a:t>世紀初頭　原子論の勝利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近代科学の成立と</a:t>
            </a:r>
            <a:r>
              <a:rPr lang="ja-JP" altLang="en-US" dirty="0" smtClean="0"/>
              <a:t>原子論</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古代</a:t>
            </a:r>
            <a:r>
              <a:rPr lang="ja-JP" altLang="en-US" dirty="0"/>
              <a:t>ギリシャの</a:t>
            </a:r>
            <a:r>
              <a:rPr lang="ja-JP" altLang="en-US" dirty="0" smtClean="0"/>
              <a:t>原子論</a:t>
            </a:r>
          </a:p>
          <a:p>
            <a:pPr marL="0" indent="0">
              <a:buNone/>
            </a:pPr>
            <a:r>
              <a:rPr lang="ja-JP" altLang="en-US" dirty="0" smtClean="0"/>
              <a:t>　　デモクリトスの原子論</a:t>
            </a:r>
          </a:p>
          <a:p>
            <a:pPr marL="0" indent="0">
              <a:buNone/>
            </a:pPr>
            <a:r>
              <a:rPr lang="ja-JP" altLang="en-US" dirty="0"/>
              <a:t>　</a:t>
            </a:r>
            <a:r>
              <a:rPr lang="ja-JP" altLang="en-US" dirty="0" smtClean="0"/>
              <a:t>　エピクロスの原子論</a:t>
            </a:r>
          </a:p>
          <a:p>
            <a:pPr marL="0" indent="0">
              <a:buNone/>
            </a:pPr>
            <a:r>
              <a:rPr lang="ja-JP" altLang="en-US" dirty="0" smtClean="0"/>
              <a:t>近代科学は古代ギリシャの原子論を受け継いだところ以外からは発祥しなかった。</a:t>
            </a:r>
            <a:endParaRPr lang="ja-JP" altLang="en-US" dirty="0"/>
          </a:p>
          <a:p>
            <a:endParaRPr lang="ja-JP" altLang="en-US" dirty="0"/>
          </a:p>
        </p:txBody>
      </p:sp>
    </p:spTree>
    <p:extLst>
      <p:ext uri="{BB962C8B-B14F-4D97-AF65-F5344CB8AC3E}">
        <p14:creationId xmlns:p14="http://schemas.microsoft.com/office/powerpoint/2010/main" val="3761772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ja-JP" altLang="en-US" sz="3200" smtClean="0"/>
              <a:t>ガリレオはいかにして力学を建設したか</a:t>
            </a:r>
          </a:p>
        </p:txBody>
      </p:sp>
      <p:sp>
        <p:nvSpPr>
          <p:cNvPr id="27650" name="Rectangle 3"/>
          <p:cNvSpPr>
            <a:spLocks noGrp="1"/>
          </p:cNvSpPr>
          <p:nvPr>
            <p:ph type="body" idx="1"/>
          </p:nvPr>
        </p:nvSpPr>
        <p:spPr/>
        <p:txBody>
          <a:bodyPr/>
          <a:lstStyle/>
          <a:p>
            <a:pPr algn="ctr">
              <a:buFont typeface="Arial" charset="0"/>
              <a:buNone/>
              <a:defRPr/>
            </a:pPr>
            <a:r>
              <a:rPr lang="ja-JP" altLang="en-US" sz="3600" smtClean="0"/>
              <a:t>アリストテレス・スコラ哲学的自然観</a:t>
            </a:r>
          </a:p>
          <a:p>
            <a:pPr algn="ctr">
              <a:buFont typeface="Arial" charset="0"/>
              <a:buNone/>
              <a:defRPr/>
            </a:pPr>
            <a:r>
              <a:rPr lang="ja-JP" altLang="en-US" sz="8000" smtClean="0"/>
              <a:t>↓</a:t>
            </a:r>
          </a:p>
          <a:p>
            <a:pPr algn="ctr">
              <a:buFont typeface="Arial" charset="0"/>
              <a:buNone/>
              <a:defRPr/>
            </a:pPr>
            <a:r>
              <a:rPr lang="ja-JP" altLang="en-US" sz="4000" b="1" smtClean="0">
                <a:effectLst>
                  <a:outerShdw blurRad="38100" dist="38100" dir="2700000" algn="tl">
                    <a:srgbClr val="C0C0C0"/>
                  </a:outerShdw>
                </a:effectLst>
              </a:rPr>
              <a:t>原子論的・機械論的自然観</a:t>
            </a:r>
          </a:p>
        </p:txBody>
      </p:sp>
    </p:spTree>
    <p:extLst>
      <p:ext uri="{BB962C8B-B14F-4D97-AF65-F5344CB8AC3E}">
        <p14:creationId xmlns:p14="http://schemas.microsoft.com/office/powerpoint/2010/main" val="387760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397</Words>
  <Application>Microsoft Office PowerPoint</Application>
  <PresentationFormat>画面に合わせる (4:3)</PresentationFormat>
  <Paragraphs>115</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温度を気体分子の運動として理解する</vt:lpstr>
      <vt:lpstr>原子論的自然観の確立</vt:lpstr>
      <vt:lpstr>PowerPoint プレゼンテーション</vt:lpstr>
      <vt:lpstr>             高校教育の絶望的状況 高校教員の９割が「過半数の生徒が自分の授業を嫌っている」と考えている。 </vt:lpstr>
      <vt:lpstr>PowerPoint プレゼンテーション</vt:lpstr>
      <vt:lpstr>PowerPoint プレゼンテーション</vt:lpstr>
      <vt:lpstr>原子論的自然観</vt:lpstr>
      <vt:lpstr>近代科学の成立と原子論</vt:lpstr>
      <vt:lpstr>ガリレオはいかにして力学を建設したか</vt:lpstr>
      <vt:lpstr>17世紀　ロバート・フックの原子論</vt:lpstr>
      <vt:lpstr>ロバート・フック「熱は運動の一種」</vt:lpstr>
      <vt:lpstr>原子論の歴史</vt:lpstr>
      <vt:lpstr>反原子論者</vt:lpstr>
      <vt:lpstr>１９世紀の気体分子運動論</vt:lpstr>
      <vt:lpstr>原子論者</vt:lpstr>
      <vt:lpstr>ファインマン</vt:lpstr>
      <vt:lpstr>ファインマンの考え</vt:lpstr>
      <vt:lpstr>科学史上の原子論と理科教育</vt:lpstr>
      <vt:lpstr>反原子論の理科教科書</vt:lpstr>
      <vt:lpstr>原子論にもとづく理科授業</vt:lpstr>
      <vt:lpstr>温度と分子運動の授業</vt:lpstr>
      <vt:lpstr>Ａを冷やせばＢも凍るか</vt:lpstr>
      <vt:lpstr>分子運動を目で見る？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watanabe norio</dc:creator>
  <cp:lastModifiedBy>渡辺規夫</cp:lastModifiedBy>
  <cp:revision>69</cp:revision>
  <dcterms:created xsi:type="dcterms:W3CDTF">2009-11-08T05:28:44Z</dcterms:created>
  <dcterms:modified xsi:type="dcterms:W3CDTF">2015-02-04T14:52:57Z</dcterms:modified>
</cp:coreProperties>
</file>